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handoutMasterIdLst>
    <p:handoutMasterId r:id="rId11"/>
  </p:handoutMasterIdLst>
  <p:sldIdLst>
    <p:sldId id="262" r:id="rId2"/>
    <p:sldId id="264" r:id="rId3"/>
    <p:sldId id="265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0%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3 lvs</c:v>
                </c:pt>
                <c:pt idx="1">
                  <c:v>6 lvs</c:v>
                </c:pt>
                <c:pt idx="2">
                  <c:v>9 lvs</c:v>
                </c:pt>
                <c:pt idx="3">
                  <c:v>12 lvs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25%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3 lvs</c:v>
                </c:pt>
                <c:pt idx="1">
                  <c:v>6 lvs</c:v>
                </c:pt>
                <c:pt idx="2">
                  <c:v>9 lvs</c:v>
                </c:pt>
                <c:pt idx="3">
                  <c:v>12 lvs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101.7</c:v>
                </c:pt>
                <c:pt idx="1">
                  <c:v>96.7</c:v>
                </c:pt>
                <c:pt idx="2">
                  <c:v>95</c:v>
                </c:pt>
                <c:pt idx="3">
                  <c:v>100.5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50</c:v>
                </c:pt>
              </c:strCache>
            </c:strRef>
          </c:tx>
          <c:spPr>
            <a:gradFill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18900000" scaled="0"/>
            </a:gradFill>
            <a:ln>
              <a:solidFill>
                <a:schemeClr val="tx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3 lvs</c:v>
                </c:pt>
                <c:pt idx="1">
                  <c:v>6 lvs</c:v>
                </c:pt>
                <c:pt idx="2">
                  <c:v>9 lvs</c:v>
                </c:pt>
                <c:pt idx="3">
                  <c:v>12 lvs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101.8</c:v>
                </c:pt>
                <c:pt idx="1">
                  <c:v>92.7</c:v>
                </c:pt>
                <c:pt idx="2">
                  <c:v>71.2</c:v>
                </c:pt>
                <c:pt idx="3">
                  <c:v>74.5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75</c:v>
                </c:pt>
              </c:strCache>
            </c:strRef>
          </c:tx>
          <c:spPr>
            <a:solidFill>
              <a:srgbClr val="FFFFCC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3 lvs</c:v>
                </c:pt>
                <c:pt idx="1">
                  <c:v>6 lvs</c:v>
                </c:pt>
                <c:pt idx="2">
                  <c:v>9 lvs</c:v>
                </c:pt>
                <c:pt idx="3">
                  <c:v>12 lvs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99.1</c:v>
                </c:pt>
                <c:pt idx="1">
                  <c:v>70.8</c:v>
                </c:pt>
                <c:pt idx="2">
                  <c:v>47.6</c:v>
                </c:pt>
                <c:pt idx="3">
                  <c:v>67.599999999999994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100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3 lvs</c:v>
                </c:pt>
                <c:pt idx="1">
                  <c:v>6 lvs</c:v>
                </c:pt>
                <c:pt idx="2">
                  <c:v>9 lvs</c:v>
                </c:pt>
                <c:pt idx="3">
                  <c:v>12 lvs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92.3</c:v>
                </c:pt>
                <c:pt idx="1">
                  <c:v>48.7</c:v>
                </c:pt>
                <c:pt idx="2">
                  <c:v>26.4</c:v>
                </c:pt>
                <c:pt idx="3">
                  <c:v>54.8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556736"/>
        <c:axId val="45598400"/>
        <c:axId val="0"/>
      </c:bar3DChart>
      <c:catAx>
        <c:axId val="101556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5598400"/>
        <c:crosses val="autoZero"/>
        <c:auto val="1"/>
        <c:lblAlgn val="ctr"/>
        <c:lblOffset val="100"/>
        <c:noMultiLvlLbl val="0"/>
      </c:catAx>
      <c:valAx>
        <c:axId val="45598400"/>
        <c:scaling>
          <c:orientation val="minMax"/>
          <c:max val="100"/>
          <c:min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556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4002240947956"/>
          <c:y val="6.1695171103955317E-2"/>
          <c:w val="7.5944805144970887E-2"/>
          <c:h val="0.3676025119079676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33%</c:v>
                </c:pt>
              </c:strCache>
            </c:strRef>
          </c:tx>
          <c:spPr>
            <a:gradFill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5400000" scaled="0"/>
            </a:gradFill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14</c:v>
                </c:pt>
                <c:pt idx="1">
                  <c:v>28</c:v>
                </c:pt>
                <c:pt idx="2">
                  <c:v>42</c:v>
                </c:pt>
                <c:pt idx="3">
                  <c:v>56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98.2</c:v>
                </c:pt>
                <c:pt idx="1">
                  <c:v>96.9</c:v>
                </c:pt>
                <c:pt idx="2">
                  <c:v>91.4</c:v>
                </c:pt>
                <c:pt idx="3">
                  <c:v>92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67%</c:v>
                </c:pt>
              </c:strCache>
            </c:strRef>
          </c:tx>
          <c:spPr>
            <a:gradFill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18900000" scaled="0"/>
            </a:gradFill>
            <a:ln>
              <a:solidFill>
                <a:prstClr val="black"/>
              </a:solidFill>
            </a:ln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14</c:v>
                </c:pt>
                <c:pt idx="1">
                  <c:v>28</c:v>
                </c:pt>
                <c:pt idx="2">
                  <c:v>42</c:v>
                </c:pt>
                <c:pt idx="3">
                  <c:v>56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95.2</c:v>
                </c:pt>
                <c:pt idx="1">
                  <c:v>81.599999999999994</c:v>
                </c:pt>
                <c:pt idx="2">
                  <c:v>75.2</c:v>
                </c:pt>
                <c:pt idx="3">
                  <c:v>77.599999999999994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985280"/>
        <c:axId val="45601280"/>
        <c:axId val="0"/>
      </c:bar3DChart>
      <c:catAx>
        <c:axId val="10198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5601280"/>
        <c:crosses val="autoZero"/>
        <c:auto val="1"/>
        <c:lblAlgn val="ctr"/>
        <c:lblOffset val="100"/>
        <c:noMultiLvlLbl val="0"/>
      </c:catAx>
      <c:valAx>
        <c:axId val="45601280"/>
        <c:scaling>
          <c:orientation val="minMax"/>
          <c:min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1985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4002240947956"/>
          <c:y val="6.1695171103955317E-2"/>
          <c:w val="7.5944805144970887E-2"/>
          <c:h val="0.147041004763186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33%</c:v>
                </c:pt>
              </c:strCache>
            </c:strRef>
          </c:tx>
          <c:spPr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14</c:v>
                </c:pt>
                <c:pt idx="2">
                  <c:v>28</c:v>
                </c:pt>
                <c:pt idx="3">
                  <c:v>42</c:v>
                </c:pt>
                <c:pt idx="4">
                  <c:v>56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 formatCode="0">
                  <c:v>100</c:v>
                </c:pt>
                <c:pt idx="1">
                  <c:v>40</c:v>
                </c:pt>
                <c:pt idx="2">
                  <c:v>42.5</c:v>
                </c:pt>
                <c:pt idx="3">
                  <c:v>52.5</c:v>
                </c:pt>
                <c:pt idx="4">
                  <c:v>40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67%</c:v>
                </c:pt>
              </c:strCache>
            </c:strRef>
          </c:tx>
          <c:spPr>
            <a:gradFill flip="none" rotWithShape="1">
              <a:gsLst>
                <a:gs pos="0">
                  <a:srgbClr val="FC9FCB"/>
                </a:gs>
                <a:gs pos="13000">
                  <a:srgbClr val="F8B049"/>
                </a:gs>
                <a:gs pos="21001">
                  <a:srgbClr val="F8B049"/>
                </a:gs>
                <a:gs pos="63000">
                  <a:srgbClr val="FEE7F2"/>
                </a:gs>
                <a:gs pos="67000">
                  <a:srgbClr val="F952A0"/>
                </a:gs>
                <a:gs pos="69000">
                  <a:srgbClr val="C50849"/>
                </a:gs>
                <a:gs pos="82001">
                  <a:srgbClr val="B43E85"/>
                </a:gs>
                <a:gs pos="100000">
                  <a:srgbClr val="F8B049"/>
                </a:gs>
              </a:gsLst>
              <a:lin ang="2700000" scaled="1"/>
              <a:tileRect/>
            </a:gradFill>
            <a:ln>
              <a:solidFill>
                <a:prstClr val="black"/>
              </a:solidFill>
            </a:ln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0</c:v>
                </c:pt>
                <c:pt idx="1">
                  <c:v>14</c:v>
                </c:pt>
                <c:pt idx="2">
                  <c:v>28</c:v>
                </c:pt>
                <c:pt idx="3">
                  <c:v>42</c:v>
                </c:pt>
                <c:pt idx="4">
                  <c:v>56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 formatCode="0">
                  <c:v>100</c:v>
                </c:pt>
                <c:pt idx="1">
                  <c:v>30</c:v>
                </c:pt>
                <c:pt idx="2">
                  <c:v>3.5</c:v>
                </c:pt>
                <c:pt idx="3">
                  <c:v>13.7</c:v>
                </c:pt>
                <c:pt idx="4">
                  <c:v>22.5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8943744"/>
        <c:axId val="33579584"/>
        <c:axId val="0"/>
      </c:bar3DChart>
      <c:catAx>
        <c:axId val="11894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579584"/>
        <c:crosses val="autoZero"/>
        <c:auto val="1"/>
        <c:lblAlgn val="ctr"/>
        <c:lblOffset val="100"/>
        <c:noMultiLvlLbl val="0"/>
      </c:catAx>
      <c:valAx>
        <c:axId val="3357958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18943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200841122930086"/>
          <c:y val="5.3277071261314146E-2"/>
          <c:w val="7.5944805144970887E-2"/>
          <c:h val="0.147041004763186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33%</c:v>
                </c:pt>
              </c:strCache>
            </c:strRef>
          </c:tx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14</c:v>
                </c:pt>
                <c:pt idx="1">
                  <c:v>28</c:v>
                </c:pt>
                <c:pt idx="2">
                  <c:v>42</c:v>
                </c:pt>
                <c:pt idx="3">
                  <c:v>56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214</c:v>
                </c:pt>
                <c:pt idx="1">
                  <c:v>322</c:v>
                </c:pt>
                <c:pt idx="2">
                  <c:v>844</c:v>
                </c:pt>
                <c:pt idx="3">
                  <c:v>842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67%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14</c:v>
                </c:pt>
                <c:pt idx="1">
                  <c:v>28</c:v>
                </c:pt>
                <c:pt idx="2">
                  <c:v>42</c:v>
                </c:pt>
                <c:pt idx="3">
                  <c:v>56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437</c:v>
                </c:pt>
                <c:pt idx="1">
                  <c:v>1787</c:v>
                </c:pt>
                <c:pt idx="2">
                  <c:v>2412</c:v>
                </c:pt>
                <c:pt idx="3">
                  <c:v>2157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3876864"/>
        <c:axId val="33581888"/>
        <c:axId val="0"/>
      </c:bar3DChart>
      <c:catAx>
        <c:axId val="123876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581888"/>
        <c:crosses val="autoZero"/>
        <c:auto val="1"/>
        <c:lblAlgn val="ctr"/>
        <c:lblOffset val="100"/>
        <c:noMultiLvlLbl val="0"/>
      </c:catAx>
      <c:valAx>
        <c:axId val="33581888"/>
        <c:scaling>
          <c:orientation val="minMax"/>
          <c:max val="25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3876864"/>
        <c:crosses val="autoZero"/>
        <c:crossBetween val="between"/>
        <c:majorUnit val="200"/>
      </c:valAx>
    </c:plotArea>
    <c:legend>
      <c:legendPos val="r"/>
      <c:layout>
        <c:manualLayout>
          <c:xMode val="edge"/>
          <c:yMode val="edge"/>
          <c:x val="0.78760295313962969"/>
          <c:y val="1.9604671890749489E-2"/>
          <c:w val="7.5944805144970887E-2"/>
          <c:h val="0.147041004763186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0.79532</cdr:x>
      <cdr:y>0.13469</cdr:y>
    </cdr:from>
    <cdr:to>
      <cdr:x>0.88109</cdr:x>
      <cdr:y>0.21887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772400" y="609600"/>
          <a:ext cx="838200" cy="3810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0.77193</cdr:x>
      <cdr:y>0.13469</cdr:y>
    </cdr:from>
    <cdr:to>
      <cdr:x>0.8499</cdr:x>
      <cdr:y>0.21526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543800" y="609600"/>
          <a:ext cx="762000" cy="364672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FF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ysClr val="window" lastClr="FFFFFF"/>
              </a:solidFill>
              <a:latin typeface="Franklin Gothic Book"/>
            </a:defRPr>
          </a:lvl5pPr>
          <a:lvl6pPr marL="22860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6pPr>
          <a:lvl7pPr marL="27432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7pPr>
          <a:lvl8pPr marL="32004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8pPr>
          <a:lvl9pPr marL="3657600" algn="l" defTabSz="914400" rtl="0" eaLnBrk="1" latinLnBrk="0" hangingPunct="1">
            <a:defRPr kern="1200">
              <a:solidFill>
                <a:sysClr val="window" lastClr="FFFFFF"/>
              </a:solidFill>
              <a:latin typeface="Franklin Gothic Book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BF219-9648-480F-A968-C0729C1A113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FF667-CF0A-4F57-A0B6-774F21B17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15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0782CD5-B1C0-469E-A99C-AD4ECAF03869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B6A1F8C-95C0-41B8-BE7D-7AC02091C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40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8500"/>
            <a:ext cx="4654550" cy="3490913"/>
          </a:xfrm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1A630C-903A-4372-9F5D-09280388039C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4F80A-4546-49F3-ACEA-92D45FCDF3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8500"/>
            <a:ext cx="4654550" cy="3490913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DC23D-8A8B-4882-88EB-424D987A809C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540398E-23F8-4516-8519-82F08075A61F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143EB3-BB63-40A3-A1CD-577A4C0B11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rgbClr val="C00000"/>
                </a:solidFill>
              </a:rPr>
              <a:t>Onion - Storm Damage</a:t>
            </a:r>
            <a:r>
              <a:rPr lang="en-US" sz="4800" dirty="0" smtClean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en-US" sz="4800" dirty="0" smtClean="0">
                <a:solidFill>
                  <a:schemeClr val="bg1">
                    <a:lumMod val="1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Summary by H. F. Schwartz, Colorado State </a:t>
            </a:r>
            <a:r>
              <a:rPr lang="en-US" sz="2000" dirty="0" smtClean="0">
                <a:solidFill>
                  <a:schemeClr val="bg1">
                    <a:lumMod val="10000"/>
                  </a:schemeClr>
                </a:solidFill>
              </a:rPr>
              <a:t>University, 08/13</a:t>
            </a:r>
            <a:r>
              <a:rPr lang="en-US" sz="2000" dirty="0">
                <a:solidFill>
                  <a:schemeClr val="bg1">
                    <a:lumMod val="10000"/>
                  </a:schemeClr>
                </a:solidFill>
              </a:rPr>
              <a:t/>
            </a:r>
            <a:br>
              <a:rPr lang="en-US" sz="2000" dirty="0">
                <a:solidFill>
                  <a:schemeClr val="bg1">
                    <a:lumMod val="10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50000"/>
                  </a:schemeClr>
                </a:solidFill>
                <a:effectLst/>
              </a:rPr>
              <a:t/>
            </a:r>
            <a:br>
              <a:rPr lang="en-US" sz="2000" dirty="0">
                <a:solidFill>
                  <a:schemeClr val="accent1">
                    <a:lumMod val="50000"/>
                  </a:schemeClr>
                </a:solidFill>
                <a:effectLst/>
              </a:rPr>
            </a:br>
            <a:endParaRPr lang="en-US" sz="2000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pic>
        <p:nvPicPr>
          <p:cNvPr id="6" name="Picture 5" descr="Onion Card - Storm Damage_Page_1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6739467" y="1524000"/>
            <a:ext cx="1985434" cy="5105400"/>
          </a:xfrm>
          <a:prstGeom prst="rect">
            <a:avLst/>
          </a:prstGeom>
          <a:ln>
            <a:solidFill>
              <a:srgbClr val="FFC000"/>
            </a:solidFill>
          </a:ln>
        </p:spPr>
      </p:pic>
      <p:pic>
        <p:nvPicPr>
          <p:cNvPr id="7" name="Picture 6" descr="Storm ( Bob Croissant)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953445" y="2590800"/>
            <a:ext cx="5108688" cy="3897740"/>
          </a:xfrm>
          <a:prstGeom prst="roundRect">
            <a:avLst/>
          </a:prstGeom>
          <a:ln>
            <a:solidFill>
              <a:schemeClr val="accent1"/>
            </a:solidFill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13397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hail (  ) on garden onion (Allium cepa ) - 5362637"/>
          <p:cNvPicPr>
            <a:picLocks noChangeAspect="1" noChangeArrowheads="1"/>
          </p:cNvPicPr>
          <p:nvPr/>
        </p:nvPicPr>
        <p:blipFill>
          <a:blip r:embed="rId3" cstate="screen">
            <a:lum bright="10000"/>
          </a:blip>
          <a:srcRect/>
          <a:stretch>
            <a:fillRect/>
          </a:stretch>
        </p:blipFill>
        <p:spPr bwMode="auto">
          <a:xfrm>
            <a:off x="4639733" y="381000"/>
            <a:ext cx="4107463" cy="2895600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3" name="Picture 2" descr="Onion - Damage Scales_Page_2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169334" y="152400"/>
            <a:ext cx="4334933" cy="65002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 descr="B-Fig 3.jpg"/>
          <p:cNvPicPr>
            <a:picLocks noChangeAspect="1"/>
          </p:cNvPicPr>
          <p:nvPr/>
        </p:nvPicPr>
        <p:blipFill>
          <a:blip r:embed="rId5" cstate="screen"/>
          <a:srcRect/>
          <a:stretch>
            <a:fillRect/>
          </a:stretch>
        </p:blipFill>
        <p:spPr>
          <a:xfrm>
            <a:off x="4572000" y="3886200"/>
            <a:ext cx="2099733" cy="2443654"/>
          </a:xfrm>
          <a:prstGeom prst="ellipse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4" descr="hail (  ) on garden onion (Allium cepa ) - 5362639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6671733" y="3581400"/>
            <a:ext cx="2235200" cy="20574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9" name="Rectangle 8"/>
          <p:cNvSpPr/>
          <p:nvPr/>
        </p:nvSpPr>
        <p:spPr>
          <a:xfrm>
            <a:off x="6907118" y="514290"/>
            <a:ext cx="145794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Foliage Loss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54285" y="3733800"/>
            <a:ext cx="104111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Wounds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84196" y="3962400"/>
            <a:ext cx="102303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Bruising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 descr="Onion Soft Rot 3.jpg"/>
          <p:cNvPicPr>
            <a:picLocks noChangeAspect="1"/>
          </p:cNvPicPr>
          <p:nvPr/>
        </p:nvPicPr>
        <p:blipFill>
          <a:blip r:embed="rId7" cstate="screen">
            <a:lum bright="10000" contrast="10000"/>
          </a:blip>
          <a:srcRect/>
          <a:stretch>
            <a:fillRect/>
          </a:stretch>
        </p:blipFill>
        <p:spPr>
          <a:xfrm rot="9004765">
            <a:off x="7234862" y="4958842"/>
            <a:ext cx="1192107" cy="1676400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7390421" y="6153090"/>
            <a:ext cx="98916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Disease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451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nion - leaf section 3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>
            <a:off x="6739467" y="1828800"/>
            <a:ext cx="2167467" cy="1905000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 descr="onion - neck 2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>
            <a:off x="6400801" y="152400"/>
            <a:ext cx="2523933" cy="1371600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 descr="onion - neck 4.jpg"/>
          <p:cNvPicPr>
            <a:picLocks noChangeAspect="1"/>
          </p:cNvPicPr>
          <p:nvPr/>
        </p:nvPicPr>
        <p:blipFill>
          <a:blip r:embed="rId5" cstate="screen">
            <a:lum bright="10000"/>
          </a:blip>
          <a:srcRect/>
          <a:stretch>
            <a:fillRect/>
          </a:stretch>
        </p:blipFill>
        <p:spPr>
          <a:xfrm>
            <a:off x="6618013" y="4114801"/>
            <a:ext cx="2288920" cy="2133600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 descr="Copy of Onion Card - Growth Stages_Page_1.jpg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>
            <a:off x="304800" y="457201"/>
            <a:ext cx="2032000" cy="522514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grpSp>
        <p:nvGrpSpPr>
          <p:cNvPr id="2" name="Group 10"/>
          <p:cNvGrpSpPr/>
          <p:nvPr/>
        </p:nvGrpSpPr>
        <p:grpSpPr>
          <a:xfrm>
            <a:off x="2517422" y="3505201"/>
            <a:ext cx="3883378" cy="2454275"/>
            <a:chOff x="74617" y="28580"/>
            <a:chExt cx="4368800" cy="2454275"/>
          </a:xfrm>
        </p:grpSpPr>
        <p:pic>
          <p:nvPicPr>
            <p:cNvPr id="12" name="Picture 11" descr="09 Brighton VT 2.jpg"/>
            <p:cNvPicPr>
              <a:picLocks noChangeAspect="1"/>
            </p:cNvPicPr>
            <p:nvPr/>
          </p:nvPicPr>
          <p:blipFill>
            <a:blip r:embed="rId7" cstate="screen"/>
            <a:stretch>
              <a:fillRect/>
            </a:stretch>
          </p:blipFill>
          <p:spPr>
            <a:xfrm>
              <a:off x="76204" y="28580"/>
              <a:ext cx="4367213" cy="2454275"/>
            </a:xfrm>
            <a:prstGeom prst="round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13" name="Oval 10"/>
            <p:cNvSpPr>
              <a:spLocks noChangeArrowheads="1"/>
            </p:cNvSpPr>
            <p:nvPr/>
          </p:nvSpPr>
          <p:spPr bwMode="auto">
            <a:xfrm>
              <a:off x="1982788" y="174625"/>
              <a:ext cx="984250" cy="1716088"/>
            </a:xfrm>
            <a:prstGeom prst="roundRect">
              <a:avLst/>
            </a:prstGeom>
            <a:no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 rot="3910169">
              <a:off x="699298" y="-319881"/>
              <a:ext cx="720725" cy="1970087"/>
            </a:xfrm>
            <a:prstGeom prst="roundRect">
              <a:avLst/>
            </a:prstGeom>
            <a:noFill/>
            <a:ln w="19050" algn="ctr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6924701" y="3333690"/>
            <a:ext cx="155824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Leaf Integrity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83090" y="5772090"/>
            <a:ext cx="164147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Neck Integrity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36267" y="133290"/>
            <a:ext cx="23556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New Leaf Emergence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21460" y="5467290"/>
            <a:ext cx="203690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Varietal Response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9" name="Picture 18" descr="B-Fig 2.jpg"/>
          <p:cNvPicPr>
            <a:picLocks noChangeAspect="1"/>
          </p:cNvPicPr>
          <p:nvPr/>
        </p:nvPicPr>
        <p:blipFill>
          <a:blip r:embed="rId8" cstate="screen">
            <a:lum bright="10000"/>
          </a:blip>
          <a:stretch>
            <a:fillRect/>
          </a:stretch>
        </p:blipFill>
        <p:spPr>
          <a:xfrm>
            <a:off x="2607733" y="228601"/>
            <a:ext cx="3589867" cy="3044121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sp>
        <p:nvSpPr>
          <p:cNvPr id="20" name="Rectangle 19"/>
          <p:cNvSpPr/>
          <p:nvPr/>
        </p:nvSpPr>
        <p:spPr>
          <a:xfrm>
            <a:off x="4276283" y="392668"/>
            <a:ext cx="19395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Foliage Recovery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2" name="Picture 21" descr="Purple Blotch.jpg"/>
          <p:cNvPicPr>
            <a:picLocks noChangeAspect="1"/>
          </p:cNvPicPr>
          <p:nvPr/>
        </p:nvPicPr>
        <p:blipFill>
          <a:blip r:embed="rId9" cstate="screen"/>
          <a:srcRect/>
          <a:stretch>
            <a:fillRect/>
          </a:stretch>
        </p:blipFill>
        <p:spPr>
          <a:xfrm rot="20393148">
            <a:off x="5437930" y="5218629"/>
            <a:ext cx="948267" cy="1423139"/>
          </a:xfrm>
          <a:prstGeom prst="roundRect">
            <a:avLst/>
          </a:prstGeom>
          <a:ln>
            <a:solidFill>
              <a:srgbClr val="FFC000"/>
            </a:solidFill>
          </a:ln>
        </p:spPr>
      </p:pic>
      <p:sp>
        <p:nvSpPr>
          <p:cNvPr id="23" name="Rectangle 22"/>
          <p:cNvSpPr/>
          <p:nvPr/>
        </p:nvSpPr>
        <p:spPr>
          <a:xfrm>
            <a:off x="5317067" y="5298620"/>
            <a:ext cx="98916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Disease</a:t>
            </a:r>
            <a:endParaRPr lang="en-US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4067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586133" cy="838200"/>
          </a:xfrm>
          <a:prstGeom prst="roundRect">
            <a:avLst/>
          </a:prstGeo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z="3600" dirty="0" smtClean="0"/>
              <a:t>% Marketable Yield – dehydrated onions</a:t>
            </a:r>
            <a:br>
              <a:rPr lang="en-US" sz="3600" dirty="0" smtClean="0"/>
            </a:br>
            <a:r>
              <a:rPr lang="en-US" sz="2200" cap="none" dirty="0" smtClean="0">
                <a:solidFill>
                  <a:srgbClr val="C00000"/>
                </a:solidFill>
              </a:rPr>
              <a:t>1995-98 at Hermiston, OR / </a:t>
            </a:r>
            <a:r>
              <a:rPr lang="en-US" sz="1600" cap="none" dirty="0" smtClean="0">
                <a:solidFill>
                  <a:srgbClr val="0070C0"/>
                </a:solidFill>
              </a:rPr>
              <a:t>[Clough 2004 </a:t>
            </a:r>
            <a:r>
              <a:rPr lang="en-US" sz="1600" cap="none" dirty="0" err="1" smtClean="0">
                <a:solidFill>
                  <a:srgbClr val="0070C0"/>
                </a:solidFill>
              </a:rPr>
              <a:t>HortScience</a:t>
            </a:r>
            <a:r>
              <a:rPr lang="en-US" sz="1600" cap="none" dirty="0" smtClean="0">
                <a:solidFill>
                  <a:srgbClr val="0070C0"/>
                </a:solidFill>
              </a:rPr>
              <a:t> 39:1005-1007]</a:t>
            </a:r>
            <a:endParaRPr lang="en-US" sz="1600" cap="none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567252"/>
              </p:ext>
            </p:extLst>
          </p:nvPr>
        </p:nvGraphicFramePr>
        <p:xfrm>
          <a:off x="304800" y="1600200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7298608" y="1554522"/>
            <a:ext cx="13603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i="1" u="sng" spc="50" dirty="0" smtClean="0">
                <a:ln w="11430"/>
                <a:solidFill>
                  <a:schemeClr val="bg1">
                    <a:lumMod val="10000"/>
                  </a:schemeClr>
                </a:solidFill>
              </a:rPr>
              <a:t>Defoliation</a:t>
            </a:r>
            <a:endParaRPr lang="en-US" b="1" i="1" u="sng" spc="50" dirty="0">
              <a:ln w="11430"/>
              <a:solidFill>
                <a:schemeClr val="bg1">
                  <a:lumMod val="10000"/>
                </a:schemeClr>
              </a:solidFill>
            </a:endParaRPr>
          </a:p>
        </p:txBody>
      </p:sp>
      <p:pic>
        <p:nvPicPr>
          <p:cNvPr id="9" name="Picture 8" descr="onion defoliation.jpg"/>
          <p:cNvPicPr>
            <a:picLocks noChangeAspect="1"/>
          </p:cNvPicPr>
          <p:nvPr/>
        </p:nvPicPr>
        <p:blipFill>
          <a:blip r:embed="rId4" cstate="screen">
            <a:lum bright="10000" contrast="10000"/>
          </a:blip>
          <a:stretch>
            <a:fillRect/>
          </a:stretch>
        </p:blipFill>
        <p:spPr>
          <a:xfrm>
            <a:off x="7755467" y="5274264"/>
            <a:ext cx="1286933" cy="1488682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Oval 5"/>
          <p:cNvSpPr/>
          <p:nvPr/>
        </p:nvSpPr>
        <p:spPr>
          <a:xfrm>
            <a:off x="3081867" y="5655128"/>
            <a:ext cx="1016000" cy="51707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213600" y="2514600"/>
            <a:ext cx="541867" cy="36467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 rot="20627338">
            <a:off x="1041890" y="1597449"/>
            <a:ext cx="5875941" cy="954107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  <a:alpha val="2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Yield was reduced 30% or more when defoliation was 50% or greater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00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Marketable Yield - </a:t>
            </a:r>
            <a:r>
              <a:rPr lang="en-US" sz="3200" dirty="0" smtClean="0"/>
              <a:t>% of Undamaged Control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200" cap="none" dirty="0" smtClean="0">
                <a:solidFill>
                  <a:srgbClr val="C00000"/>
                </a:solidFill>
              </a:rPr>
              <a:t>1991-92 at Rocky Ford, CO / </a:t>
            </a:r>
            <a:r>
              <a:rPr lang="en-US" sz="1600" cap="none" dirty="0" smtClean="0">
                <a:solidFill>
                  <a:srgbClr val="0070C0"/>
                </a:solidFill>
              </a:rPr>
              <a:t>[</a:t>
            </a:r>
            <a:r>
              <a:rPr lang="en-US" sz="1600" cap="none" dirty="0" err="1" smtClean="0">
                <a:solidFill>
                  <a:srgbClr val="0070C0"/>
                </a:solidFill>
              </a:rPr>
              <a:t>Bartolo</a:t>
            </a:r>
            <a:r>
              <a:rPr lang="en-US" sz="1600" cap="none" dirty="0" smtClean="0">
                <a:solidFill>
                  <a:srgbClr val="0070C0"/>
                </a:solidFill>
              </a:rPr>
              <a:t> et al. 1994 </a:t>
            </a:r>
            <a:r>
              <a:rPr lang="en-US" sz="1600" cap="none" dirty="0" err="1" smtClean="0">
                <a:solidFill>
                  <a:srgbClr val="0070C0"/>
                </a:solidFill>
              </a:rPr>
              <a:t>HortScience</a:t>
            </a:r>
            <a:r>
              <a:rPr lang="en-US" sz="1600" cap="none" dirty="0" smtClean="0">
                <a:solidFill>
                  <a:srgbClr val="0070C0"/>
                </a:solidFill>
              </a:rPr>
              <a:t> 29:1465-1467]</a:t>
            </a:r>
            <a:endParaRPr lang="en-US" sz="1600" cap="none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2810934" y="5933390"/>
            <a:ext cx="30167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Days Before Maturity</a:t>
            </a:r>
            <a:endParaRPr lang="en-US" sz="2400" b="1" spc="5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APP - hail damage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7589230" y="5029200"/>
            <a:ext cx="1388486" cy="1676400"/>
          </a:xfrm>
          <a:prstGeom prst="round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7298608" y="1554522"/>
            <a:ext cx="13603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i="1" u="sng" spc="50" dirty="0" smtClean="0">
                <a:ln w="11430"/>
              </a:rPr>
              <a:t>Defoliation</a:t>
            </a:r>
            <a:endParaRPr lang="en-US" b="1" i="1" u="sng" spc="50" dirty="0">
              <a:ln w="1143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400800" y="5715000"/>
            <a:ext cx="677333" cy="36467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 rot="20171206">
            <a:off x="491978" y="2088573"/>
            <a:ext cx="7004988" cy="954107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  <a:alpha val="2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Yield was reduced 25% or more when defoliation was 67% at 4 – 8 weeks before maturity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7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Delayed Maturity - % </a:t>
            </a:r>
            <a:r>
              <a:rPr lang="en-US" dirty="0" smtClean="0"/>
              <a:t>Tops </a:t>
            </a:r>
            <a:r>
              <a:rPr lang="en-US" dirty="0" smtClean="0"/>
              <a:t>Down</a:t>
            </a:r>
            <a:br>
              <a:rPr lang="en-US" dirty="0" smtClean="0"/>
            </a:br>
            <a:r>
              <a:rPr lang="en-US" sz="2200" cap="none" dirty="0" smtClean="0">
                <a:solidFill>
                  <a:srgbClr val="C00000"/>
                </a:solidFill>
              </a:rPr>
              <a:t>1991 at Rocky Ford, CO / </a:t>
            </a:r>
            <a:r>
              <a:rPr lang="en-US" sz="1600" cap="none" dirty="0" smtClean="0">
                <a:solidFill>
                  <a:srgbClr val="0070C0"/>
                </a:solidFill>
              </a:rPr>
              <a:t>[</a:t>
            </a:r>
            <a:r>
              <a:rPr lang="en-US" sz="1600" cap="none" dirty="0" err="1" smtClean="0">
                <a:solidFill>
                  <a:srgbClr val="0070C0"/>
                </a:solidFill>
              </a:rPr>
              <a:t>Bartolo</a:t>
            </a:r>
            <a:r>
              <a:rPr lang="en-US" sz="1600" cap="none" dirty="0" smtClean="0">
                <a:solidFill>
                  <a:srgbClr val="0070C0"/>
                </a:solidFill>
              </a:rPr>
              <a:t> et al. 1994 </a:t>
            </a:r>
            <a:r>
              <a:rPr lang="en-US" sz="1600" cap="none" dirty="0" err="1" smtClean="0">
                <a:solidFill>
                  <a:srgbClr val="0070C0"/>
                </a:solidFill>
              </a:rPr>
              <a:t>HortScience</a:t>
            </a:r>
            <a:r>
              <a:rPr lang="en-US" sz="1600" cap="none" dirty="0" smtClean="0">
                <a:solidFill>
                  <a:srgbClr val="0070C0"/>
                </a:solidFill>
              </a:rPr>
              <a:t> 29:1465-1467]</a:t>
            </a:r>
            <a:endParaRPr lang="en-US" sz="1600" cap="none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72533" y="1600200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2810934" y="5867401"/>
            <a:ext cx="30167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Days Before Maturity</a:t>
            </a:r>
            <a:endParaRPr lang="en-US" sz="2400" b="1" spc="5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" name="Picture 19" descr="A-Fig 6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7620000" y="5363866"/>
            <a:ext cx="1422400" cy="1341735"/>
          </a:xfrm>
          <a:prstGeom prst="roundRect">
            <a:avLst/>
          </a:prstGeom>
          <a:ln>
            <a:solidFill>
              <a:schemeClr val="accent6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6860398" y="1383268"/>
            <a:ext cx="13603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i="1" u="sng" spc="50" dirty="0" smtClean="0">
                <a:ln w="11430"/>
              </a:rPr>
              <a:t>Defoliation</a:t>
            </a:r>
            <a:endParaRPr lang="en-US" b="1" i="1" u="sng" spc="50" dirty="0">
              <a:ln w="1143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739467" y="5698672"/>
            <a:ext cx="677333" cy="364672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9828175">
            <a:off x="137211" y="2243750"/>
            <a:ext cx="7373374" cy="954107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  <a:alpha val="2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Cropping was delayed 5 to 10 days when defoliation occurred at 4 – 8 weeks before anticipated maturity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76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Dollar Loss per acre </a:t>
            </a:r>
            <a:r>
              <a:rPr lang="en-US" sz="1400" dirty="0" smtClean="0"/>
              <a:t>($260 / </a:t>
            </a:r>
            <a:r>
              <a:rPr lang="en-US" sz="1400" dirty="0" err="1" smtClean="0"/>
              <a:t>mt</a:t>
            </a:r>
            <a:r>
              <a:rPr lang="en-US" sz="1400" dirty="0" smtClean="0"/>
              <a:t> – jumbo &amp;  $220 / MT – medium)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cap="none" dirty="0" smtClean="0">
                <a:solidFill>
                  <a:srgbClr val="C00000"/>
                </a:solidFill>
              </a:rPr>
              <a:t>1991-92 at Rocky Ford, CO </a:t>
            </a:r>
            <a:r>
              <a:rPr lang="en-US" sz="1600" cap="none" dirty="0" smtClean="0">
                <a:solidFill>
                  <a:srgbClr val="0070C0"/>
                </a:solidFill>
              </a:rPr>
              <a:t>[</a:t>
            </a:r>
            <a:r>
              <a:rPr lang="en-US" sz="1600" cap="none" dirty="0" err="1" smtClean="0">
                <a:solidFill>
                  <a:srgbClr val="0070C0"/>
                </a:solidFill>
              </a:rPr>
              <a:t>Bartolo</a:t>
            </a:r>
            <a:r>
              <a:rPr lang="en-US" sz="1600" cap="none" dirty="0" smtClean="0">
                <a:solidFill>
                  <a:srgbClr val="0070C0"/>
                </a:solidFill>
              </a:rPr>
              <a:t> et al. 1994 </a:t>
            </a:r>
            <a:r>
              <a:rPr lang="en-US" sz="1600" cap="none" dirty="0" err="1" smtClean="0">
                <a:solidFill>
                  <a:srgbClr val="0070C0"/>
                </a:solidFill>
              </a:rPr>
              <a:t>HortScience</a:t>
            </a:r>
            <a:r>
              <a:rPr lang="en-US" sz="1600" cap="none" dirty="0" smtClean="0">
                <a:solidFill>
                  <a:srgbClr val="0070C0"/>
                </a:solidFill>
              </a:rPr>
              <a:t> 29:1465-1467]</a:t>
            </a:r>
            <a:endParaRPr lang="en-US" sz="1600" cap="none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2810934" y="5939136"/>
            <a:ext cx="30167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Days Before Maturity</a:t>
            </a:r>
            <a:endParaRPr lang="en-US" sz="2400" b="1" spc="5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18478" name="Picture 14" descr="C:\Documents and Settings\culebra2\Local Settings\Temporary Internet Files\Content.IE5\KEICFDMV\MP900341894[1]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644190" y="4953000"/>
            <a:ext cx="1330476" cy="16764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7337533" y="1412333"/>
            <a:ext cx="1360309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b="1" i="1" u="sng" spc="50" dirty="0" smtClean="0">
                <a:ln w="11430"/>
              </a:rPr>
              <a:t>Defoliation</a:t>
            </a:r>
            <a:endParaRPr lang="en-US" b="1" i="1" u="sng" spc="50" dirty="0">
              <a:ln w="11430"/>
            </a:endParaRPr>
          </a:p>
        </p:txBody>
      </p:sp>
      <p:sp>
        <p:nvSpPr>
          <p:cNvPr id="7" name="TextBox 6"/>
          <p:cNvSpPr txBox="1"/>
          <p:nvPr/>
        </p:nvSpPr>
        <p:spPr>
          <a:xfrm rot="19986297">
            <a:off x="419813" y="1932844"/>
            <a:ext cx="7341308" cy="954107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  <a:alpha val="2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Economic losses were $500 to $2000 per acre when defoliation occurred 4 – 8 weeks before maturity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00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4934" y="152408"/>
            <a:ext cx="5875866" cy="100012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i="1" dirty="0" smtClean="0">
                <a:solidFill>
                  <a:schemeClr val="bg1">
                    <a:lumMod val="10000"/>
                  </a:schemeClr>
                </a:solidFill>
              </a:rPr>
              <a:t>Post-Storm Damage Responses - </a:t>
            </a:r>
            <a:br>
              <a:rPr lang="en-US" sz="4000" i="1" dirty="0" smtClean="0">
                <a:solidFill>
                  <a:schemeClr val="bg1">
                    <a:lumMod val="10000"/>
                  </a:schemeClr>
                </a:solidFill>
              </a:rPr>
            </a:br>
            <a:r>
              <a:rPr lang="en-US" sz="4000" i="1" dirty="0" smtClean="0">
                <a:solidFill>
                  <a:schemeClr val="bg1"/>
                </a:solidFill>
              </a:rPr>
              <a:t>Consider the Following: </a:t>
            </a:r>
            <a:endParaRPr lang="en-US" sz="3100" i="1" dirty="0">
              <a:solidFill>
                <a:srgbClr val="FFFF00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508000" y="1271112"/>
            <a:ext cx="8398933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Yield loss will </a:t>
            </a:r>
            <a:r>
              <a:rPr lang="en-US" sz="2800" b="1" dirty="0" smtClean="0">
                <a:latin typeface="Times New Roman" pitchFamily="18" charset="0"/>
              </a:rPr>
              <a:t>reflect the </a:t>
            </a:r>
            <a:r>
              <a:rPr lang="en-US" sz="2800" b="1" dirty="0" smtClean="0">
                <a:latin typeface="Times New Roman" pitchFamily="18" charset="0"/>
              </a:rPr>
              <a:t>timing / severity </a:t>
            </a:r>
            <a:r>
              <a:rPr lang="en-US" sz="2800" b="1" dirty="0" smtClean="0">
                <a:latin typeface="Times New Roman" pitchFamily="18" charset="0"/>
              </a:rPr>
              <a:t>of damage </a:t>
            </a:r>
            <a:r>
              <a:rPr lang="en-US" sz="2800" b="1" dirty="0" smtClean="0">
                <a:latin typeface="Times New Roman" pitchFamily="18" charset="0"/>
              </a:rPr>
              <a:t>from </a:t>
            </a:r>
            <a:r>
              <a:rPr lang="en-US" sz="2800" b="1" dirty="0" smtClean="0">
                <a:latin typeface="Times New Roman" pitchFamily="18" charset="0"/>
              </a:rPr>
              <a:t>wind, rain</a:t>
            </a:r>
            <a:r>
              <a:rPr lang="en-US" sz="2800" b="1" dirty="0">
                <a:latin typeface="Times New Roman" pitchFamily="18" charset="0"/>
              </a:rPr>
              <a:t>, hail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Mechanical </a:t>
            </a:r>
            <a:r>
              <a:rPr lang="en-US" sz="2800" b="1" dirty="0" smtClean="0">
                <a:latin typeface="Times New Roman" pitchFamily="18" charset="0"/>
              </a:rPr>
              <a:t>wounds </a:t>
            </a:r>
            <a:r>
              <a:rPr lang="en-US" sz="2800" b="1" dirty="0" smtClean="0">
                <a:latin typeface="Times New Roman" pitchFamily="18" charset="0"/>
              </a:rPr>
              <a:t>during storm can be infected by plant pathogens</a:t>
            </a:r>
            <a:endParaRPr lang="en-US" sz="2800" b="1" dirty="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Excess water from </a:t>
            </a:r>
            <a:r>
              <a:rPr lang="en-US" sz="2800" b="1" dirty="0">
                <a:latin typeface="Times New Roman" pitchFamily="18" charset="0"/>
              </a:rPr>
              <a:t>runoff, </a:t>
            </a:r>
            <a:r>
              <a:rPr lang="en-US" sz="2800" b="1" dirty="0" smtClean="0">
                <a:latin typeface="Times New Roman" pitchFamily="18" charset="0"/>
              </a:rPr>
              <a:t>rain, dew, fog favors pathogen spread and infection</a:t>
            </a:r>
            <a:endParaRPr lang="en-US" sz="2800" b="1" dirty="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Do NOT apply nitrogen post-bulb or </a:t>
            </a:r>
            <a:r>
              <a:rPr lang="en-US" sz="2800" b="1" dirty="0" smtClean="0">
                <a:latin typeface="Times New Roman" pitchFamily="18" charset="0"/>
              </a:rPr>
              <a:t>post-damage</a:t>
            </a:r>
            <a:endParaRPr lang="en-US" sz="2800" b="1" dirty="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Copper-based bactericides may reduce, but not prevent, secondary spread by bacterial pathogens </a:t>
            </a:r>
            <a:endParaRPr lang="en-US" sz="2800" b="1" dirty="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Blip>
                <a:blip r:embed="rId3"/>
              </a:buBlip>
            </a:pP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Follow good topping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smtClean="0">
                <a:latin typeface="Times New Roman" pitchFamily="18" charset="0"/>
              </a:rPr>
              <a:t>curing, storage </a:t>
            </a:r>
            <a:r>
              <a:rPr lang="en-US" sz="2800" b="1" dirty="0" smtClean="0">
                <a:latin typeface="Times New Roman" pitchFamily="18" charset="0"/>
              </a:rPr>
              <a:t>practices</a:t>
            </a:r>
            <a:endParaRPr lang="en-US" sz="2800" b="1" dirty="0"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endParaRPr lang="en-US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36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Default Design 10">
      <a:dk1>
        <a:srgbClr val="674517"/>
      </a:dk1>
      <a:lt1>
        <a:srgbClr val="F6E8D6"/>
      </a:lt1>
      <a:dk2>
        <a:srgbClr val="4D4D4D"/>
      </a:dk2>
      <a:lt2>
        <a:srgbClr val="EAC99E"/>
      </a:lt2>
      <a:accent1>
        <a:srgbClr val="FAF3EA"/>
      </a:accent1>
      <a:accent2>
        <a:srgbClr val="D9988D"/>
      </a:accent2>
      <a:accent3>
        <a:srgbClr val="FAF2E8"/>
      </a:accent3>
      <a:accent4>
        <a:srgbClr val="573A12"/>
      </a:accent4>
      <a:accent5>
        <a:srgbClr val="FCF8F3"/>
      </a:accent5>
      <a:accent6>
        <a:srgbClr val="C4897F"/>
      </a:accent6>
      <a:hlink>
        <a:srgbClr val="D69640"/>
      </a:hlink>
      <a:folHlink>
        <a:srgbClr val="969696"/>
      </a:folHlink>
    </a:clrScheme>
    <a:fontScheme name="Default 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674517"/>
        </a:dk1>
        <a:lt1>
          <a:srgbClr val="F6E8D6"/>
        </a:lt1>
        <a:dk2>
          <a:srgbClr val="4D4D4D"/>
        </a:dk2>
        <a:lt2>
          <a:srgbClr val="EAC99E"/>
        </a:lt2>
        <a:accent1>
          <a:srgbClr val="FAF3EA"/>
        </a:accent1>
        <a:accent2>
          <a:srgbClr val="D9988D"/>
        </a:accent2>
        <a:accent3>
          <a:srgbClr val="FAF2E8"/>
        </a:accent3>
        <a:accent4>
          <a:srgbClr val="573A12"/>
        </a:accent4>
        <a:accent5>
          <a:srgbClr val="FCF8F3"/>
        </a:accent5>
        <a:accent6>
          <a:srgbClr val="C4897F"/>
        </a:accent6>
        <a:hlink>
          <a:srgbClr val="D6964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43458"/>
        </a:dk1>
        <a:lt1>
          <a:srgbClr val="F6E8D6"/>
        </a:lt1>
        <a:dk2>
          <a:srgbClr val="545490"/>
        </a:dk2>
        <a:lt2>
          <a:srgbClr val="EAC99E"/>
        </a:lt2>
        <a:accent1>
          <a:srgbClr val="FAF3EA"/>
        </a:accent1>
        <a:accent2>
          <a:srgbClr val="9F9FBF"/>
        </a:accent2>
        <a:accent3>
          <a:srgbClr val="FAF2E8"/>
        </a:accent3>
        <a:accent4>
          <a:srgbClr val="2B2B4A"/>
        </a:accent4>
        <a:accent5>
          <a:srgbClr val="FCF8F3"/>
        </a:accent5>
        <a:accent6>
          <a:srgbClr val="9090AD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EAEAEA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AEAEAE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2E402A"/>
        </a:dk1>
        <a:lt1>
          <a:srgbClr val="F6E8D6"/>
        </a:lt1>
        <a:dk2>
          <a:srgbClr val="5A7C52"/>
        </a:dk2>
        <a:lt2>
          <a:srgbClr val="EAC99E"/>
        </a:lt2>
        <a:accent1>
          <a:srgbClr val="FAF3EA"/>
        </a:accent1>
        <a:accent2>
          <a:srgbClr val="9FBFA2"/>
        </a:accent2>
        <a:accent3>
          <a:srgbClr val="FAF2E8"/>
        </a:accent3>
        <a:accent4>
          <a:srgbClr val="263522"/>
        </a:accent4>
        <a:accent5>
          <a:srgbClr val="FCF8F3"/>
        </a:accent5>
        <a:accent6>
          <a:srgbClr val="90AD92"/>
        </a:accent6>
        <a:hlink>
          <a:srgbClr val="D3A219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51</TotalTime>
  <Words>229</Words>
  <Application>Microsoft Office PowerPoint</Application>
  <PresentationFormat>On-screen Show (4:3)</PresentationFormat>
  <Paragraphs>41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Theme1</vt:lpstr>
      <vt:lpstr>Onion - Storm Damage Summary by H. F. Schwartz, Colorado State University, 08/13  </vt:lpstr>
      <vt:lpstr>PowerPoint Presentation</vt:lpstr>
      <vt:lpstr>PowerPoint Presentation</vt:lpstr>
      <vt:lpstr>% Marketable Yield – dehydrated onions 1995-98 at Hermiston, OR / [Clough 2004 HortScience 39:1005-1007]</vt:lpstr>
      <vt:lpstr>Marketable Yield - % of Undamaged Control 1991-92 at Rocky Ford, CO / [Bartolo et al. 1994 HortScience 29:1465-1467]</vt:lpstr>
      <vt:lpstr>Delayed Maturity - % Tops Down 1991 at Rocky Ford, CO / [Bartolo et al. 1994 HortScience 29:1465-1467]</vt:lpstr>
      <vt:lpstr>Dollar Loss per acre ($260 / mt – jumbo &amp;  $220 / MT – medium) 1991-92 at Rocky Ford, CO [Bartolo et al. 1994 HortScience 29:1465-1467]</vt:lpstr>
      <vt:lpstr>Post-Storm Damage Responses -  Consider the Following: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Onion Disease Management Storm Damage</dc:title>
  <dc:creator>culebra2</dc:creator>
  <cp:lastModifiedBy>culebra2</cp:lastModifiedBy>
  <cp:revision>11</cp:revision>
  <cp:lastPrinted>2013-08-06T21:49:53Z</cp:lastPrinted>
  <dcterms:created xsi:type="dcterms:W3CDTF">2013-08-06T16:40:14Z</dcterms:created>
  <dcterms:modified xsi:type="dcterms:W3CDTF">2013-08-06T21:50:20Z</dcterms:modified>
</cp:coreProperties>
</file>